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20039" autoAdjust="0"/>
    <p:restoredTop sz="94660"/>
  </p:normalViewPr>
  <p:slideViewPr>
    <p:cSldViewPr snapToGrid="0">
      <p:cViewPr varScale="1">
        <p:scale>
          <a:sx n="75" d="100"/>
          <a:sy n="75" d="100"/>
        </p:scale>
        <p:origin x="5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907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24B9F-ED34-4E77-9192-23A09034966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52200-16DC-40C2-A8C1-E0D11DB9C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4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フローチャート: 処理 9">
            <a:extLst>
              <a:ext uri="{FF2B5EF4-FFF2-40B4-BE49-F238E27FC236}">
                <a16:creationId xmlns:a16="http://schemas.microsoft.com/office/drawing/2014/main" id="{E52F3033-F816-4DED-9CA3-493243A9D9D9}"/>
              </a:ext>
            </a:extLst>
          </p:cNvPr>
          <p:cNvSpPr/>
          <p:nvPr/>
        </p:nvSpPr>
        <p:spPr>
          <a:xfrm>
            <a:off x="5043940" y="7059192"/>
            <a:ext cx="914400" cy="612648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Research</a:t>
            </a:r>
          </a:p>
          <a:p>
            <a:pPr algn="ctr"/>
            <a:r>
              <a:rPr lang="en-US" altLang="ja-JP" sz="1400" b="1" dirty="0"/>
              <a:t>Pass</a:t>
            </a:r>
            <a:endParaRPr lang="en-US" sz="1400" b="1" dirty="0"/>
          </a:p>
        </p:txBody>
      </p:sp>
      <p:sp>
        <p:nvSpPr>
          <p:cNvPr id="11" name="フローチャート: 処理 10">
            <a:extLst>
              <a:ext uri="{FF2B5EF4-FFF2-40B4-BE49-F238E27FC236}">
                <a16:creationId xmlns:a16="http://schemas.microsoft.com/office/drawing/2014/main" id="{A3F99730-E8A7-4709-B81E-0A42CA67976A}"/>
              </a:ext>
            </a:extLst>
          </p:cNvPr>
          <p:cNvSpPr/>
          <p:nvPr/>
        </p:nvSpPr>
        <p:spPr>
          <a:xfrm>
            <a:off x="107636" y="7718875"/>
            <a:ext cx="1406501" cy="791040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Staff should have KMLTTB license</a:t>
            </a:r>
          </a:p>
        </p:txBody>
      </p:sp>
      <p:sp>
        <p:nvSpPr>
          <p:cNvPr id="12" name="フローチャート: 処理 11">
            <a:extLst>
              <a:ext uri="{FF2B5EF4-FFF2-40B4-BE49-F238E27FC236}">
                <a16:creationId xmlns:a16="http://schemas.microsoft.com/office/drawing/2014/main" id="{D0141686-F9F3-426F-A548-47C319532764}"/>
              </a:ext>
            </a:extLst>
          </p:cNvPr>
          <p:cNvSpPr/>
          <p:nvPr/>
        </p:nvSpPr>
        <p:spPr>
          <a:xfrm>
            <a:off x="2178624" y="3243770"/>
            <a:ext cx="1077576" cy="612648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KWS</a:t>
            </a:r>
          </a:p>
          <a:p>
            <a:pPr algn="ctr"/>
            <a:r>
              <a:rPr lang="en-US" altLang="ja-JP" sz="1400" b="1" dirty="0"/>
              <a:t>(PIC</a:t>
            </a:r>
            <a:r>
              <a:rPr lang="ja-JP" altLang="en-US" sz="1400" b="1" dirty="0"/>
              <a:t>・</a:t>
            </a:r>
            <a:r>
              <a:rPr lang="en-US" altLang="ja-JP" sz="1400" b="1" dirty="0"/>
              <a:t>MAT)</a:t>
            </a:r>
            <a:endParaRPr lang="en-US" altLang="ja-JP" sz="1200" b="1" dirty="0"/>
          </a:p>
          <a:p>
            <a:pPr algn="ctr"/>
            <a:r>
              <a:rPr lang="en-US" altLang="ja-JP" sz="1050" b="1" dirty="0"/>
              <a:t>(</a:t>
            </a:r>
            <a:r>
              <a:rPr lang="ja-JP" altLang="en-US" sz="1050" b="1" dirty="0"/>
              <a:t>野生動物</a:t>
            </a:r>
            <a:r>
              <a:rPr lang="en-US" altLang="ja-JP" sz="1050" b="1" dirty="0"/>
              <a:t>)</a:t>
            </a:r>
            <a:endParaRPr lang="en-US" altLang="ja-JP" sz="1100" b="1" dirty="0"/>
          </a:p>
        </p:txBody>
      </p:sp>
      <p:sp>
        <p:nvSpPr>
          <p:cNvPr id="14" name="フローチャート: 処理 13">
            <a:extLst>
              <a:ext uri="{FF2B5EF4-FFF2-40B4-BE49-F238E27FC236}">
                <a16:creationId xmlns:a16="http://schemas.microsoft.com/office/drawing/2014/main" id="{5472B0DF-B35C-4371-AFB6-7FE32FFDC4A6}"/>
              </a:ext>
            </a:extLst>
          </p:cNvPr>
          <p:cNvSpPr/>
          <p:nvPr/>
        </p:nvSpPr>
        <p:spPr>
          <a:xfrm>
            <a:off x="919013" y="96380"/>
            <a:ext cx="1077576" cy="612648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human</a:t>
            </a:r>
          </a:p>
        </p:txBody>
      </p:sp>
      <p:sp>
        <p:nvSpPr>
          <p:cNvPr id="15" name="フローチャート: 処理 14">
            <a:extLst>
              <a:ext uri="{FF2B5EF4-FFF2-40B4-BE49-F238E27FC236}">
                <a16:creationId xmlns:a16="http://schemas.microsoft.com/office/drawing/2014/main" id="{9FAD7FF2-CB84-40D2-AEB7-9F76FD9101B5}"/>
              </a:ext>
            </a:extLst>
          </p:cNvPr>
          <p:cNvSpPr/>
          <p:nvPr/>
        </p:nvSpPr>
        <p:spPr>
          <a:xfrm>
            <a:off x="2890924" y="96377"/>
            <a:ext cx="1077576" cy="612648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pathogen</a:t>
            </a:r>
          </a:p>
        </p:txBody>
      </p:sp>
      <p:sp>
        <p:nvSpPr>
          <p:cNvPr id="16" name="フローチャート: 処理 15">
            <a:extLst>
              <a:ext uri="{FF2B5EF4-FFF2-40B4-BE49-F238E27FC236}">
                <a16:creationId xmlns:a16="http://schemas.microsoft.com/office/drawing/2014/main" id="{22CD1C54-95CC-4BEB-ACF2-CE535C001D1B}"/>
              </a:ext>
            </a:extLst>
          </p:cNvPr>
          <p:cNvSpPr/>
          <p:nvPr/>
        </p:nvSpPr>
        <p:spPr>
          <a:xfrm>
            <a:off x="4441167" y="128294"/>
            <a:ext cx="1397002" cy="612648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Insect or animal</a:t>
            </a:r>
          </a:p>
          <a:p>
            <a:pPr algn="ctr"/>
            <a:r>
              <a:rPr lang="en-US" altLang="ja-JP" sz="1400" b="1" dirty="0"/>
              <a:t>(vectors)</a:t>
            </a:r>
          </a:p>
        </p:txBody>
      </p:sp>
      <p:sp>
        <p:nvSpPr>
          <p:cNvPr id="20" name="フローチャート: 処理 19">
            <a:extLst>
              <a:ext uri="{FF2B5EF4-FFF2-40B4-BE49-F238E27FC236}">
                <a16:creationId xmlns:a16="http://schemas.microsoft.com/office/drawing/2014/main" id="{C23AD834-7954-40DF-AEC5-F03546224AED}"/>
              </a:ext>
            </a:extLst>
          </p:cNvPr>
          <p:cNvSpPr/>
          <p:nvPr/>
        </p:nvSpPr>
        <p:spPr>
          <a:xfrm>
            <a:off x="3399255" y="3243770"/>
            <a:ext cx="1077576" cy="612648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KEPHIS</a:t>
            </a:r>
          </a:p>
          <a:p>
            <a:pPr algn="ctr"/>
            <a:r>
              <a:rPr lang="en-US" altLang="ja-JP" sz="1400" b="1" dirty="0"/>
              <a:t>(PIC</a:t>
            </a:r>
            <a:r>
              <a:rPr lang="ja-JP" altLang="en-US" sz="1400" b="1" dirty="0"/>
              <a:t>・</a:t>
            </a:r>
            <a:r>
              <a:rPr lang="en-US" altLang="ja-JP" sz="1400" b="1" dirty="0"/>
              <a:t>MAT)</a:t>
            </a:r>
          </a:p>
          <a:p>
            <a:pPr algn="ctr"/>
            <a:r>
              <a:rPr lang="en-US" altLang="ja-JP" sz="1100" b="1" dirty="0"/>
              <a:t>(</a:t>
            </a:r>
            <a:r>
              <a:rPr lang="ja-JP" altLang="en-US" sz="1100" b="1" dirty="0"/>
              <a:t>植物</a:t>
            </a:r>
            <a:r>
              <a:rPr lang="en-US" altLang="ja-JP" sz="1100" b="1" dirty="0"/>
              <a:t>)</a:t>
            </a:r>
          </a:p>
        </p:txBody>
      </p:sp>
      <p:sp>
        <p:nvSpPr>
          <p:cNvPr id="23" name="フローチャート: 処理 22">
            <a:extLst>
              <a:ext uri="{FF2B5EF4-FFF2-40B4-BE49-F238E27FC236}">
                <a16:creationId xmlns:a16="http://schemas.microsoft.com/office/drawing/2014/main" id="{A6F6158F-A104-4CD2-9D8C-805A897BD72A}"/>
              </a:ext>
            </a:extLst>
          </p:cNvPr>
          <p:cNvSpPr/>
          <p:nvPr/>
        </p:nvSpPr>
        <p:spPr>
          <a:xfrm>
            <a:off x="2840500" y="4309282"/>
            <a:ext cx="1077576" cy="612648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Access permit</a:t>
            </a:r>
          </a:p>
          <a:p>
            <a:pPr algn="ctr"/>
            <a:r>
              <a:rPr lang="en-US" altLang="ja-JP" sz="1400" b="1" dirty="0"/>
              <a:t>(NEMA)</a:t>
            </a:r>
          </a:p>
        </p:txBody>
      </p:sp>
      <p:cxnSp>
        <p:nvCxnSpPr>
          <p:cNvPr id="38" name="コネクタ: カギ線 37">
            <a:extLst>
              <a:ext uri="{FF2B5EF4-FFF2-40B4-BE49-F238E27FC236}">
                <a16:creationId xmlns:a16="http://schemas.microsoft.com/office/drawing/2014/main" id="{09E3E4FE-F224-4BD8-A84B-AD61E04064A8}"/>
              </a:ext>
            </a:extLst>
          </p:cNvPr>
          <p:cNvCxnSpPr>
            <a:cxnSpLocks/>
            <a:stCxn id="16" idx="2"/>
          </p:cNvCxnSpPr>
          <p:nvPr/>
        </p:nvCxnSpPr>
        <p:spPr>
          <a:xfrm rot="5400000">
            <a:off x="4224432" y="-63012"/>
            <a:ext cx="111282" cy="1719191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コネクタ: カギ線 39">
            <a:extLst>
              <a:ext uri="{FF2B5EF4-FFF2-40B4-BE49-F238E27FC236}">
                <a16:creationId xmlns:a16="http://schemas.microsoft.com/office/drawing/2014/main" id="{BA7AD2DA-1EE2-4982-AD52-A12F3D9A1248}"/>
              </a:ext>
            </a:extLst>
          </p:cNvPr>
          <p:cNvCxnSpPr>
            <a:cxnSpLocks/>
            <a:stCxn id="14" idx="2"/>
          </p:cNvCxnSpPr>
          <p:nvPr/>
        </p:nvCxnSpPr>
        <p:spPr>
          <a:xfrm rot="16200000" flipH="1">
            <a:off x="2731162" y="-564334"/>
            <a:ext cx="143197" cy="2689919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F1DCD428-8783-4549-B3DE-7CF5AE8F49EC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429712" y="709025"/>
            <a:ext cx="0" cy="32729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コネクタ: カギ線 49">
            <a:extLst>
              <a:ext uri="{FF2B5EF4-FFF2-40B4-BE49-F238E27FC236}">
                <a16:creationId xmlns:a16="http://schemas.microsoft.com/office/drawing/2014/main" id="{BFE9EC03-3274-4FCE-962A-E68D276006FC}"/>
              </a:ext>
            </a:extLst>
          </p:cNvPr>
          <p:cNvCxnSpPr>
            <a:cxnSpLocks/>
          </p:cNvCxnSpPr>
          <p:nvPr/>
        </p:nvCxnSpPr>
        <p:spPr>
          <a:xfrm rot="5400000">
            <a:off x="245247" y="3571876"/>
            <a:ext cx="3181080" cy="794660"/>
          </a:xfrm>
          <a:prstGeom prst="bentConnector3">
            <a:avLst>
              <a:gd name="adj1" fmla="val -304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94F2D3D0-6645-4B2E-9D07-6E323FF7B880}"/>
              </a:ext>
            </a:extLst>
          </p:cNvPr>
          <p:cNvCxnSpPr>
            <a:cxnSpLocks/>
            <a:endCxn id="99" idx="1"/>
          </p:cNvCxnSpPr>
          <p:nvPr/>
        </p:nvCxnSpPr>
        <p:spPr>
          <a:xfrm>
            <a:off x="1457801" y="5566092"/>
            <a:ext cx="1433123" cy="4456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コネクタ: カギ線 76">
            <a:extLst>
              <a:ext uri="{FF2B5EF4-FFF2-40B4-BE49-F238E27FC236}">
                <a16:creationId xmlns:a16="http://schemas.microsoft.com/office/drawing/2014/main" id="{34F7CDB0-1170-46C5-A0DB-DDD6EBA16A52}"/>
              </a:ext>
            </a:extLst>
          </p:cNvPr>
          <p:cNvCxnSpPr>
            <a:cxnSpLocks/>
            <a:endCxn id="11" idx="0"/>
          </p:cNvCxnSpPr>
          <p:nvPr/>
        </p:nvCxnSpPr>
        <p:spPr>
          <a:xfrm rot="10800000" flipV="1">
            <a:off x="810888" y="7406483"/>
            <a:ext cx="394595" cy="312392"/>
          </a:xfrm>
          <a:prstGeom prst="bentConnector2">
            <a:avLst/>
          </a:prstGeom>
          <a:ln w="38100"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コネクタ: カギ線 92">
            <a:extLst>
              <a:ext uri="{FF2B5EF4-FFF2-40B4-BE49-F238E27FC236}">
                <a16:creationId xmlns:a16="http://schemas.microsoft.com/office/drawing/2014/main" id="{9FEE478E-AE2F-4E6C-95AB-B06AD03F28A9}"/>
              </a:ext>
            </a:extLst>
          </p:cNvPr>
          <p:cNvCxnSpPr>
            <a:cxnSpLocks/>
            <a:stCxn id="107" idx="3"/>
            <a:endCxn id="10" idx="0"/>
          </p:cNvCxnSpPr>
          <p:nvPr/>
        </p:nvCxnSpPr>
        <p:spPr>
          <a:xfrm>
            <a:off x="4477699" y="6805016"/>
            <a:ext cx="1023441" cy="254176"/>
          </a:xfrm>
          <a:prstGeom prst="bentConnector2">
            <a:avLst/>
          </a:prstGeom>
          <a:ln w="19050">
            <a:solidFill>
              <a:srgbClr val="FF0000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82B40092-EB8F-442C-A38C-1373447F7CE7}"/>
              </a:ext>
            </a:extLst>
          </p:cNvPr>
          <p:cNvSpPr txBox="1"/>
          <p:nvPr/>
        </p:nvSpPr>
        <p:spPr>
          <a:xfrm>
            <a:off x="692423" y="7008681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Yes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63163827-F141-4D5F-9FC7-C2F9375D744E}"/>
              </a:ext>
            </a:extLst>
          </p:cNvPr>
          <p:cNvSpPr txBox="1"/>
          <p:nvPr/>
        </p:nvSpPr>
        <p:spPr>
          <a:xfrm>
            <a:off x="1541015" y="1900829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accent1"/>
                </a:solidFill>
              </a:rPr>
              <a:t>No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8" name="フローチャート: 処理 97">
            <a:extLst>
              <a:ext uri="{FF2B5EF4-FFF2-40B4-BE49-F238E27FC236}">
                <a16:creationId xmlns:a16="http://schemas.microsoft.com/office/drawing/2014/main" id="{1CD2E4E7-D1C9-401F-ABE9-E19D4B2C9426}"/>
              </a:ext>
            </a:extLst>
          </p:cNvPr>
          <p:cNvSpPr/>
          <p:nvPr/>
        </p:nvSpPr>
        <p:spPr>
          <a:xfrm>
            <a:off x="2312197" y="1120113"/>
            <a:ext cx="2233605" cy="454019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b="1" dirty="0"/>
              <a:t>Research and Ethical clearance</a:t>
            </a:r>
          </a:p>
          <a:p>
            <a:pPr algn="ctr"/>
            <a:r>
              <a:rPr lang="en-US" sz="1050" b="1" dirty="0"/>
              <a:t>(KEMRI or other organization</a:t>
            </a:r>
          </a:p>
        </p:txBody>
      </p:sp>
      <p:sp>
        <p:nvSpPr>
          <p:cNvPr id="99" name="フローチャート: 処理 98">
            <a:extLst>
              <a:ext uri="{FF2B5EF4-FFF2-40B4-BE49-F238E27FC236}">
                <a16:creationId xmlns:a16="http://schemas.microsoft.com/office/drawing/2014/main" id="{27154A7F-4B40-493B-8158-FF76BACCD726}"/>
              </a:ext>
            </a:extLst>
          </p:cNvPr>
          <p:cNvSpPr/>
          <p:nvPr/>
        </p:nvSpPr>
        <p:spPr>
          <a:xfrm>
            <a:off x="2890924" y="5264224"/>
            <a:ext cx="1006689" cy="612648"/>
          </a:xfrm>
          <a:prstGeom prst="flowChartProcess">
            <a:avLst/>
          </a:prstGeom>
          <a:ln w="38100">
            <a:solidFill>
              <a:srgbClr val="FF0000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Research</a:t>
            </a:r>
          </a:p>
          <a:p>
            <a:pPr algn="ctr"/>
            <a:r>
              <a:rPr lang="en-US" altLang="ja-JP" sz="1400" b="1" dirty="0"/>
              <a:t>Permission</a:t>
            </a:r>
          </a:p>
          <a:p>
            <a:pPr algn="ctr"/>
            <a:r>
              <a:rPr lang="en-US" altLang="ja-JP" sz="1400" b="1" dirty="0"/>
              <a:t>(NACOSTI)</a:t>
            </a:r>
            <a:endParaRPr lang="en-US" sz="1400" b="1" dirty="0"/>
          </a:p>
        </p:txBody>
      </p: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548E4958-8547-49AF-AB94-759CB5C0DE82}"/>
              </a:ext>
            </a:extLst>
          </p:cNvPr>
          <p:cNvCxnSpPr>
            <a:cxnSpLocks/>
          </p:cNvCxnSpPr>
          <p:nvPr/>
        </p:nvCxnSpPr>
        <p:spPr>
          <a:xfrm>
            <a:off x="3396252" y="5868895"/>
            <a:ext cx="0" cy="45007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3453FC3D-6045-4C98-B130-4743BC73A0B2}"/>
              </a:ext>
            </a:extLst>
          </p:cNvPr>
          <p:cNvCxnSpPr>
            <a:cxnSpLocks/>
          </p:cNvCxnSpPr>
          <p:nvPr/>
        </p:nvCxnSpPr>
        <p:spPr>
          <a:xfrm>
            <a:off x="3435716" y="1628302"/>
            <a:ext cx="0" cy="27669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フローチャート: 判断 106">
            <a:extLst>
              <a:ext uri="{FF2B5EF4-FFF2-40B4-BE49-F238E27FC236}">
                <a16:creationId xmlns:a16="http://schemas.microsoft.com/office/drawing/2014/main" id="{078C8483-3525-4934-A762-A3A961B91F87}"/>
              </a:ext>
            </a:extLst>
          </p:cNvPr>
          <p:cNvSpPr/>
          <p:nvPr/>
        </p:nvSpPr>
        <p:spPr>
          <a:xfrm>
            <a:off x="2314804" y="6328958"/>
            <a:ext cx="2162895" cy="952116"/>
          </a:xfrm>
          <a:prstGeom prst="flowChartDecision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Self-administered by non-Kenyan researchers?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458719F-99F4-4C60-9E62-0DCD709F2CB4}"/>
              </a:ext>
            </a:extLst>
          </p:cNvPr>
          <p:cNvSpPr txBox="1"/>
          <p:nvPr/>
        </p:nvSpPr>
        <p:spPr>
          <a:xfrm>
            <a:off x="3547691" y="2663279"/>
            <a:ext cx="34034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(Including cases where processing is done only in Kenya)</a:t>
            </a:r>
            <a:endParaRPr kumimoji="1" lang="ja-JP" altLang="en-US" sz="11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B8F35CC-453E-4D82-A67E-AC932FDDC7FA}"/>
              </a:ext>
            </a:extLst>
          </p:cNvPr>
          <p:cNvSpPr txBox="1"/>
          <p:nvPr/>
        </p:nvSpPr>
        <p:spPr>
          <a:xfrm>
            <a:off x="1769741" y="6382321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accent1"/>
                </a:solidFill>
              </a:rPr>
              <a:t>No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2" name="フローチャート: 判断 41">
            <a:extLst>
              <a:ext uri="{FF2B5EF4-FFF2-40B4-BE49-F238E27FC236}">
                <a16:creationId xmlns:a16="http://schemas.microsoft.com/office/drawing/2014/main" id="{31E8B8D4-05CC-4572-9B46-A95B6119AB18}"/>
              </a:ext>
            </a:extLst>
          </p:cNvPr>
          <p:cNvSpPr/>
          <p:nvPr/>
        </p:nvSpPr>
        <p:spPr>
          <a:xfrm>
            <a:off x="1205480" y="7058699"/>
            <a:ext cx="1422745" cy="707912"/>
          </a:xfrm>
          <a:prstGeom prst="flowChartDecision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Human samples?</a:t>
            </a:r>
          </a:p>
        </p:txBody>
      </p:sp>
      <p:cxnSp>
        <p:nvCxnSpPr>
          <p:cNvPr id="45" name="コネクタ: カギ線 44">
            <a:extLst>
              <a:ext uri="{FF2B5EF4-FFF2-40B4-BE49-F238E27FC236}">
                <a16:creationId xmlns:a16="http://schemas.microsoft.com/office/drawing/2014/main" id="{F21A3B4D-6CC0-4E9F-9A41-D48A8AD84A73}"/>
              </a:ext>
            </a:extLst>
          </p:cNvPr>
          <p:cNvCxnSpPr>
            <a:cxnSpLocks/>
            <a:stCxn id="107" idx="1"/>
            <a:endCxn id="42" idx="0"/>
          </p:cNvCxnSpPr>
          <p:nvPr/>
        </p:nvCxnSpPr>
        <p:spPr>
          <a:xfrm rot="10800000" flipV="1">
            <a:off x="1916854" y="6805015"/>
            <a:ext cx="397951" cy="253683"/>
          </a:xfrm>
          <a:prstGeom prst="bentConnector2">
            <a:avLst/>
          </a:prstGeom>
          <a:ln w="38100"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EC21994-1A8A-477A-BC1B-EC64A102ABE7}"/>
              </a:ext>
            </a:extLst>
          </p:cNvPr>
          <p:cNvSpPr txBox="1"/>
          <p:nvPr/>
        </p:nvSpPr>
        <p:spPr>
          <a:xfrm>
            <a:off x="4760207" y="6398468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Yes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1B112AD0-011D-402C-A70C-5E181879F2CF}"/>
              </a:ext>
            </a:extLst>
          </p:cNvPr>
          <p:cNvSpPr txBox="1"/>
          <p:nvPr/>
        </p:nvSpPr>
        <p:spPr>
          <a:xfrm>
            <a:off x="2435345" y="700357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accent1"/>
                </a:solidFill>
              </a:rPr>
              <a:t>No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55" name="コネクタ: カギ線 54">
            <a:extLst>
              <a:ext uri="{FF2B5EF4-FFF2-40B4-BE49-F238E27FC236}">
                <a16:creationId xmlns:a16="http://schemas.microsoft.com/office/drawing/2014/main" id="{A643D221-69B7-4296-9EF5-30D8E5AA1AF8}"/>
              </a:ext>
            </a:extLst>
          </p:cNvPr>
          <p:cNvCxnSpPr>
            <a:cxnSpLocks/>
            <a:stCxn id="42" idx="3"/>
            <a:endCxn id="58" idx="0"/>
          </p:cNvCxnSpPr>
          <p:nvPr/>
        </p:nvCxnSpPr>
        <p:spPr>
          <a:xfrm>
            <a:off x="2628225" y="7412655"/>
            <a:ext cx="702737" cy="1008766"/>
          </a:xfrm>
          <a:prstGeom prst="bentConnector2">
            <a:avLst/>
          </a:prstGeom>
          <a:ln w="38100"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フローチャート: 処理 57">
            <a:extLst>
              <a:ext uri="{FF2B5EF4-FFF2-40B4-BE49-F238E27FC236}">
                <a16:creationId xmlns:a16="http://schemas.microsoft.com/office/drawing/2014/main" id="{EA9068D1-847C-42A2-90C8-8EBEDC5BD13B}"/>
              </a:ext>
            </a:extLst>
          </p:cNvPr>
          <p:cNvSpPr/>
          <p:nvPr/>
        </p:nvSpPr>
        <p:spPr>
          <a:xfrm>
            <a:off x="2233117" y="8421421"/>
            <a:ext cx="2195689" cy="707912"/>
          </a:xfrm>
          <a:prstGeom prst="flowChartProcess">
            <a:avLst/>
          </a:prstGeom>
          <a:ln w="38100">
            <a:solidFill>
              <a:schemeClr val="tx1"/>
            </a:solidFill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b="1" dirty="0"/>
              <a:t>Start activities!</a:t>
            </a:r>
            <a:endParaRPr lang="en-US" sz="1400" b="1" dirty="0"/>
          </a:p>
        </p:txBody>
      </p:sp>
      <p:cxnSp>
        <p:nvCxnSpPr>
          <p:cNvPr id="59" name="コネクタ: カギ線 58">
            <a:extLst>
              <a:ext uri="{FF2B5EF4-FFF2-40B4-BE49-F238E27FC236}">
                <a16:creationId xmlns:a16="http://schemas.microsoft.com/office/drawing/2014/main" id="{DD0313AE-C79A-4B02-BC9B-B61D86523E11}"/>
              </a:ext>
            </a:extLst>
          </p:cNvPr>
          <p:cNvCxnSpPr>
            <a:cxnSpLocks/>
            <a:stCxn id="11" idx="2"/>
            <a:endCxn id="58" idx="1"/>
          </p:cNvCxnSpPr>
          <p:nvPr/>
        </p:nvCxnSpPr>
        <p:spPr>
          <a:xfrm rot="16200000" flipH="1">
            <a:off x="1389271" y="7931531"/>
            <a:ext cx="265462" cy="1422230"/>
          </a:xfrm>
          <a:prstGeom prst="bentConnector2">
            <a:avLst/>
          </a:prstGeom>
          <a:ln w="38100"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コネクタ: カギ線 65">
            <a:extLst>
              <a:ext uri="{FF2B5EF4-FFF2-40B4-BE49-F238E27FC236}">
                <a16:creationId xmlns:a16="http://schemas.microsoft.com/office/drawing/2014/main" id="{39DFB28D-7158-4FDA-81E2-62464843223A}"/>
              </a:ext>
            </a:extLst>
          </p:cNvPr>
          <p:cNvCxnSpPr>
            <a:cxnSpLocks/>
            <a:stCxn id="10" idx="2"/>
            <a:endCxn id="58" idx="3"/>
          </p:cNvCxnSpPr>
          <p:nvPr/>
        </p:nvCxnSpPr>
        <p:spPr>
          <a:xfrm rot="5400000">
            <a:off x="4413205" y="7687441"/>
            <a:ext cx="1103537" cy="1072334"/>
          </a:xfrm>
          <a:prstGeom prst="bentConnector2">
            <a:avLst/>
          </a:prstGeom>
          <a:ln w="38100"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3926BA8-B9BA-462D-A30E-2057CBE20AFC}"/>
              </a:ext>
            </a:extLst>
          </p:cNvPr>
          <p:cNvSpPr txBox="1"/>
          <p:nvPr/>
        </p:nvSpPr>
        <p:spPr>
          <a:xfrm>
            <a:off x="2585155" y="2156061"/>
            <a:ext cx="172973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050" b="1" dirty="0"/>
              <a:t>Access to genetic resources </a:t>
            </a:r>
          </a:p>
          <a:p>
            <a:pPr algn="ctr"/>
            <a:r>
              <a:rPr lang="en-US" altLang="ja-JP" sz="1050" b="1" dirty="0"/>
              <a:t>of insects and animals?</a:t>
            </a:r>
            <a:endParaRPr lang="en-US" sz="1050" b="1" dirty="0"/>
          </a:p>
        </p:txBody>
      </p:sp>
      <p:sp>
        <p:nvSpPr>
          <p:cNvPr id="5" name="フローチャート: 判断 4">
            <a:extLst>
              <a:ext uri="{FF2B5EF4-FFF2-40B4-BE49-F238E27FC236}">
                <a16:creationId xmlns:a16="http://schemas.microsoft.com/office/drawing/2014/main" id="{549E2CA3-4487-4678-9B65-01D141C0A8BF}"/>
              </a:ext>
            </a:extLst>
          </p:cNvPr>
          <p:cNvSpPr/>
          <p:nvPr/>
        </p:nvSpPr>
        <p:spPr>
          <a:xfrm>
            <a:off x="2290750" y="1952105"/>
            <a:ext cx="2256932" cy="809579"/>
          </a:xfrm>
          <a:prstGeom prst="flowChartDecis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コネクタ: カギ線 55">
            <a:extLst>
              <a:ext uri="{FF2B5EF4-FFF2-40B4-BE49-F238E27FC236}">
                <a16:creationId xmlns:a16="http://schemas.microsoft.com/office/drawing/2014/main" id="{8DBBD726-5653-4DF2-9CB0-DA55A7B4746E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2717413" y="3015366"/>
            <a:ext cx="711587" cy="228403"/>
          </a:xfrm>
          <a:prstGeom prst="bentConnector2">
            <a:avLst/>
          </a:prstGeom>
          <a:ln w="31750"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コネクタ: カギ線 60">
            <a:extLst>
              <a:ext uri="{FF2B5EF4-FFF2-40B4-BE49-F238E27FC236}">
                <a16:creationId xmlns:a16="http://schemas.microsoft.com/office/drawing/2014/main" id="{9DDB88FC-0034-481D-9CD7-36AF823C61F1}"/>
              </a:ext>
            </a:extLst>
          </p:cNvPr>
          <p:cNvCxnSpPr>
            <a:cxnSpLocks/>
            <a:stCxn id="5" idx="2"/>
            <a:endCxn id="20" idx="0"/>
          </p:cNvCxnSpPr>
          <p:nvPr/>
        </p:nvCxnSpPr>
        <p:spPr>
          <a:xfrm rot="16200000" flipH="1">
            <a:off x="3437586" y="2743313"/>
            <a:ext cx="482086" cy="518827"/>
          </a:xfrm>
          <a:prstGeom prst="bentConnector3">
            <a:avLst>
              <a:gd name="adj1" fmla="val 52258"/>
            </a:avLst>
          </a:prstGeom>
          <a:ln w="31750"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コネクタ: カギ線 68">
            <a:extLst>
              <a:ext uri="{FF2B5EF4-FFF2-40B4-BE49-F238E27FC236}">
                <a16:creationId xmlns:a16="http://schemas.microsoft.com/office/drawing/2014/main" id="{80A0E4E0-E43D-4841-85C9-AD9E18D27347}"/>
              </a:ext>
            </a:extLst>
          </p:cNvPr>
          <p:cNvCxnSpPr>
            <a:cxnSpLocks/>
            <a:stCxn id="12" idx="2"/>
            <a:endCxn id="23" idx="0"/>
          </p:cNvCxnSpPr>
          <p:nvPr/>
        </p:nvCxnSpPr>
        <p:spPr>
          <a:xfrm rot="16200000" flipH="1">
            <a:off x="2821918" y="3751912"/>
            <a:ext cx="452864" cy="661876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4591B3F7-EB78-42D4-8C2A-A98D48640330}"/>
              </a:ext>
            </a:extLst>
          </p:cNvPr>
          <p:cNvCxnSpPr>
            <a:cxnSpLocks/>
          </p:cNvCxnSpPr>
          <p:nvPr/>
        </p:nvCxnSpPr>
        <p:spPr>
          <a:xfrm>
            <a:off x="3390936" y="4943702"/>
            <a:ext cx="0" cy="27669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コネクタ: カギ線 113">
            <a:extLst>
              <a:ext uri="{FF2B5EF4-FFF2-40B4-BE49-F238E27FC236}">
                <a16:creationId xmlns:a16="http://schemas.microsoft.com/office/drawing/2014/main" id="{E9A4EF08-3F49-467A-BB6E-E786AE7BCC43}"/>
              </a:ext>
            </a:extLst>
          </p:cNvPr>
          <p:cNvCxnSpPr>
            <a:cxnSpLocks/>
          </p:cNvCxnSpPr>
          <p:nvPr/>
        </p:nvCxnSpPr>
        <p:spPr>
          <a:xfrm rot="5400000">
            <a:off x="3426400" y="3778356"/>
            <a:ext cx="452864" cy="558755"/>
          </a:xfrm>
          <a:prstGeom prst="bentConnector3">
            <a:avLst>
              <a:gd name="adj1" fmla="val 54808"/>
            </a:avLst>
          </a:prstGeom>
          <a:ln w="31750">
            <a:solidFill>
              <a:schemeClr val="tx1"/>
            </a:solidFill>
            <a:headEnd type="none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583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69B21-5AE9-4110-BEB8-D8E588C50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927C5B-27C8-402D-AA76-7CCBEA41C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AD926-3690-468D-BD93-E197F6660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4EEE67-8C16-4F89-A990-2C4176A3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E915A3-D7BC-45FC-93FB-29E0FC89C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3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47430-D6F3-4F49-B35B-0F4D2483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734B1F-B513-4C2A-84D9-015AF8BCC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6D00A7-0E91-4704-96C6-CD8A1D7F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CCC87A-62F6-491F-89F1-5F2C4D60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BC6C85-9422-475D-B859-75867690F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13DAAC-F10E-4D0B-83D1-039C022CD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044F6A-416B-485C-B70A-A9996D239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78AFB7-FD51-4FC5-9A89-D7D5962C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98490E-BD8F-4AC0-81AD-BFD43CEF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A47FBD-3D91-465A-A56B-E23293669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9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461BBA-E1A2-4A53-ACEC-B97DB92AB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2DB5F7-047E-47A8-8CDA-BE10B350F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57121D-119F-414D-A15D-65270C1AF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949D9C-E6AD-48FC-87CE-86357C34B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8EB7BB-D14A-49E6-A59C-7D9B896F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A047F8-5085-472C-9DC6-B502DB505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445966-3AC1-4D18-A8FE-7CED96C09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E4F9E3-79FF-4842-8F5D-09A60A86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9927F0-6765-4E92-BFB4-96D5904E9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22E34E-3747-4458-BBB5-FCC6E9042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0A2EAC-4DE2-4F15-87DC-8832D505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BB2B0C-6288-4296-9096-7E58D6817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099540-09B9-4CE7-8D0A-2051F184C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F404E1-D54F-4AED-AD4B-0B4056363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C655F8-BE39-47DE-9BAC-15325A3C3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CCD74C-77DC-46BD-A249-BF3B7EB1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F5F28-DD18-423C-9A7C-CA35127EB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ED70A5-0A4A-403C-97C2-5F6BC270A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54AEDD-4996-45BE-A8D9-BB357C407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27FAFF-7F68-453B-B0BC-658980912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B0CB284-D940-452C-B248-63B7859ED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79F55B3-5CCE-4A7E-8E2E-046C00B21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FBB95D4-4EE5-41C8-AF88-EF2A4BE7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8777F0D-741C-44A8-A6DB-2839A3BE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7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84243-23B6-4AFD-B69B-9032EAF45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270D807-DDB3-431E-B4AB-4855C3456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B968870-A01A-4033-A525-0D94612AC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264D63-B390-4865-AA2F-015A8430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2CACFC0-3F37-4DDA-91CC-479B874AC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566B41B-3B1C-403B-AC12-947456CB8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36DD08-4E4B-4E56-8FE9-220E92CF0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2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4C6826-CEA7-456E-A085-53136313D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EA31C6-1398-425E-B93C-C13C7868F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9C593EB-ED44-4D8C-8308-8ED79B03B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839D05-B98F-4A3D-8CF1-B8A2DCF0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362060-9F1F-461B-BE19-2322CF98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12D7D3-E02E-442C-89C1-3B8D34E9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4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132F9-F5E1-4F51-894C-CA3B6F25D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1A7138C-3A9C-450B-9A4D-EA24E3657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D3E2DE-FAC8-47CA-BCFB-B121A54E9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585596-903B-4D3E-BF8E-26E24B5F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57FC8D-E0AD-40D1-95DD-17097E781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40703D-7C51-470D-85DD-C3BD84DE4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0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E68A73-1E05-406B-9AFF-066131F7B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796581-4002-4068-B60D-73109629E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F17B5F-6C18-4F08-BB94-182FDAFE2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3387F-1394-49B6-A0A8-427C718BDD88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093118-314A-4529-8159-3158F939DC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418417-09A5-4766-B01C-E90B16D36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C4AE9-6F9F-4C74-B3CE-6DE7C242A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8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76EADB-D3C5-48DA-8A73-42D28E4BEE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7AE4BF-92E8-42B4-AE59-82A8928297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1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89</Words>
  <Application>Microsoft Office PowerPoint</Application>
  <PresentationFormat>ワイド画面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吉野 龍史</dc:creator>
  <cp:lastModifiedBy>吉野 龍史</cp:lastModifiedBy>
  <cp:revision>6</cp:revision>
  <dcterms:created xsi:type="dcterms:W3CDTF">2021-09-10T04:54:23Z</dcterms:created>
  <dcterms:modified xsi:type="dcterms:W3CDTF">2021-11-18T10:02:04Z</dcterms:modified>
</cp:coreProperties>
</file>