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63" d="100"/>
          <a:sy n="63" d="100"/>
        </p:scale>
        <p:origin x="275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C985-5CCA-4D9E-9D12-ED5546DF58BA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8B71-00B1-4DBC-B39C-508D2CE3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0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C985-5CCA-4D9E-9D12-ED5546DF58BA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8B71-00B1-4DBC-B39C-508D2CE3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68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C985-5CCA-4D9E-9D12-ED5546DF58BA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8B71-00B1-4DBC-B39C-508D2CE3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3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C985-5CCA-4D9E-9D12-ED5546DF58BA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8B71-00B1-4DBC-B39C-508D2CE3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82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C985-5CCA-4D9E-9D12-ED5546DF58BA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8B71-00B1-4DBC-B39C-508D2CE3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3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C985-5CCA-4D9E-9D12-ED5546DF58BA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8B71-00B1-4DBC-B39C-508D2CE3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1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C985-5CCA-4D9E-9D12-ED5546DF58BA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8B71-00B1-4DBC-B39C-508D2CE3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15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C985-5CCA-4D9E-9D12-ED5546DF58BA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8B71-00B1-4DBC-B39C-508D2CE3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2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C985-5CCA-4D9E-9D12-ED5546DF58BA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8B71-00B1-4DBC-B39C-508D2CE3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22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C985-5CCA-4D9E-9D12-ED5546DF58BA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8B71-00B1-4DBC-B39C-508D2CE3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0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C985-5CCA-4D9E-9D12-ED5546DF58BA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8B71-00B1-4DBC-B39C-508D2CE3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2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9C985-5CCA-4D9E-9D12-ED5546DF58BA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8B71-00B1-4DBC-B39C-508D2CE3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4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ローチャート: 処理 3">
            <a:extLst>
              <a:ext uri="{FF2B5EF4-FFF2-40B4-BE49-F238E27FC236}">
                <a16:creationId xmlns:a16="http://schemas.microsoft.com/office/drawing/2014/main" id="{5472B0DF-B35C-4371-AFB6-7FE32FFDC4A6}"/>
              </a:ext>
            </a:extLst>
          </p:cNvPr>
          <p:cNvSpPr/>
          <p:nvPr/>
        </p:nvSpPr>
        <p:spPr>
          <a:xfrm>
            <a:off x="672387" y="9825"/>
            <a:ext cx="3763102" cy="390011"/>
          </a:xfrm>
          <a:prstGeom prst="flowChartProcess">
            <a:avLst/>
          </a:prstGeom>
          <a:ln w="38100">
            <a:solidFill>
              <a:srgbClr val="FF0000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/>
              <a:t>受入機関より</a:t>
            </a:r>
            <a:r>
              <a:rPr lang="en-US" altLang="ja-JP" sz="1400" b="1" dirty="0"/>
              <a:t>Acceptance letter</a:t>
            </a:r>
            <a:r>
              <a:rPr lang="ja-JP" altLang="en-US" sz="1400" b="1" dirty="0"/>
              <a:t>を得る</a:t>
            </a:r>
            <a:endParaRPr lang="en-US" altLang="ja-JP" sz="1400" b="1" dirty="0"/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065550B2-A886-49B6-BB14-ACB0D4C6799F}"/>
              </a:ext>
            </a:extLst>
          </p:cNvPr>
          <p:cNvCxnSpPr>
            <a:cxnSpLocks/>
          </p:cNvCxnSpPr>
          <p:nvPr/>
        </p:nvCxnSpPr>
        <p:spPr>
          <a:xfrm>
            <a:off x="2599221" y="4813644"/>
            <a:ext cx="0" cy="4504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フローチャート: 処理 5">
            <a:extLst>
              <a:ext uri="{FF2B5EF4-FFF2-40B4-BE49-F238E27FC236}">
                <a16:creationId xmlns:a16="http://schemas.microsoft.com/office/drawing/2014/main" id="{1CD2E4E7-D1C9-401F-ABE9-E19D4B2C9426}"/>
              </a:ext>
            </a:extLst>
          </p:cNvPr>
          <p:cNvSpPr/>
          <p:nvPr/>
        </p:nvSpPr>
        <p:spPr>
          <a:xfrm>
            <a:off x="36097" y="5312210"/>
            <a:ext cx="5035854" cy="546544"/>
          </a:xfrm>
          <a:prstGeom prst="flowChartProcess">
            <a:avLst/>
          </a:prstGeom>
          <a:ln w="38100">
            <a:solidFill>
              <a:srgbClr val="FF0000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/>
              <a:t>必要書類を受入機関に提出し、</a:t>
            </a:r>
            <a:r>
              <a:rPr lang="en-US" altLang="ja-JP" sz="1400" b="1" dirty="0"/>
              <a:t>Form 30</a:t>
            </a:r>
            <a:r>
              <a:rPr lang="ja-JP" altLang="en-US" sz="1400" b="1" dirty="0"/>
              <a:t>への署名及び、</a:t>
            </a:r>
            <a:r>
              <a:rPr lang="en-US" altLang="ja-JP" sz="1400" b="1" dirty="0"/>
              <a:t>Immigration</a:t>
            </a:r>
            <a:r>
              <a:rPr lang="ja-JP" altLang="en-US" sz="1400" b="1" dirty="0"/>
              <a:t>宛に</a:t>
            </a:r>
            <a:r>
              <a:rPr lang="en-US" altLang="ja-JP" sz="1400" b="1" dirty="0"/>
              <a:t>Cover letter</a:t>
            </a:r>
            <a:r>
              <a:rPr lang="ja-JP" altLang="en-US" sz="1400" b="1" dirty="0"/>
              <a:t>作成のリクエストをする</a:t>
            </a:r>
            <a:endParaRPr lang="en-US" altLang="ja-JP" sz="1400" b="1" dirty="0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3453FC3D-6045-4C98-B130-4743BC73A0B2}"/>
              </a:ext>
            </a:extLst>
          </p:cNvPr>
          <p:cNvCxnSpPr>
            <a:cxnSpLocks/>
          </p:cNvCxnSpPr>
          <p:nvPr/>
        </p:nvCxnSpPr>
        <p:spPr>
          <a:xfrm>
            <a:off x="2602862" y="486805"/>
            <a:ext cx="0" cy="39001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フローチャート: 処理 7">
            <a:extLst>
              <a:ext uri="{FF2B5EF4-FFF2-40B4-BE49-F238E27FC236}">
                <a16:creationId xmlns:a16="http://schemas.microsoft.com/office/drawing/2014/main" id="{73DECFF9-4451-4031-A0B8-6ED76948DFFB}"/>
              </a:ext>
            </a:extLst>
          </p:cNvPr>
          <p:cNvSpPr/>
          <p:nvPr/>
        </p:nvSpPr>
        <p:spPr>
          <a:xfrm>
            <a:off x="189136" y="901833"/>
            <a:ext cx="4846719" cy="684867"/>
          </a:xfrm>
          <a:prstGeom prst="flowChartProcess">
            <a:avLst/>
          </a:prstGeom>
          <a:ln w="38100">
            <a:solidFill>
              <a:srgbClr val="FF0000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/>
              <a:t>必要書類をケニア拠点に送付</a:t>
            </a:r>
            <a:endParaRPr lang="en-US" altLang="ja-JP" sz="1400" b="1" dirty="0"/>
          </a:p>
          <a:p>
            <a:pPr algn="ctr"/>
            <a:r>
              <a:rPr lang="ja-JP" altLang="en-US" sz="1400" b="1" dirty="0"/>
              <a:t>（</a:t>
            </a:r>
            <a:r>
              <a:rPr lang="en-US" altLang="ja-JP" sz="1400" b="1" dirty="0"/>
              <a:t>ID PHOTO, </a:t>
            </a:r>
            <a:r>
              <a:rPr lang="ja-JP" altLang="en-US" sz="1400" b="1" dirty="0"/>
              <a:t>パスポート</a:t>
            </a:r>
            <a:r>
              <a:rPr lang="en-US" altLang="ja-JP" sz="1400" b="1" dirty="0"/>
              <a:t>, </a:t>
            </a:r>
            <a:r>
              <a:rPr lang="ja-JP" altLang="en-US" sz="1400" b="1" dirty="0"/>
              <a:t>卒業証明書、警察証明書、</a:t>
            </a:r>
            <a:r>
              <a:rPr lang="en-US" altLang="ja-JP" sz="1400" b="1" dirty="0"/>
              <a:t>Acceptance letter</a:t>
            </a:r>
            <a:r>
              <a:rPr lang="ja-JP" altLang="en-US" sz="1400" b="1" dirty="0"/>
              <a:t>、受入機関及び滞在先情報）</a:t>
            </a:r>
            <a:endParaRPr lang="en-US" altLang="ja-JP" sz="1400" b="1" dirty="0"/>
          </a:p>
        </p:txBody>
      </p:sp>
      <p:sp>
        <p:nvSpPr>
          <p:cNvPr id="9" name="フローチャート: 処理 8">
            <a:extLst>
              <a:ext uri="{FF2B5EF4-FFF2-40B4-BE49-F238E27FC236}">
                <a16:creationId xmlns:a16="http://schemas.microsoft.com/office/drawing/2014/main" id="{35E5D72A-2B57-4B41-BCAB-D94A58D8CAB5}"/>
              </a:ext>
            </a:extLst>
          </p:cNvPr>
          <p:cNvSpPr/>
          <p:nvPr/>
        </p:nvSpPr>
        <p:spPr>
          <a:xfrm>
            <a:off x="330807" y="2067344"/>
            <a:ext cx="4509585" cy="383762"/>
          </a:xfrm>
          <a:prstGeom prst="flowChartProcess">
            <a:avLst/>
          </a:prstGeom>
          <a:ln w="38100">
            <a:solidFill>
              <a:schemeClr val="tx1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/>
              <a:t>拠点で</a:t>
            </a:r>
            <a:r>
              <a:rPr lang="en-US" altLang="ja-JP" sz="1400" b="1" dirty="0" err="1"/>
              <a:t>eFNS</a:t>
            </a:r>
            <a:r>
              <a:rPr lang="ja-JP" altLang="en-US" sz="1400" b="1" dirty="0"/>
              <a:t>アカウント及び申請書（</a:t>
            </a:r>
            <a:r>
              <a:rPr lang="en-US" altLang="ja-JP" sz="1400" b="1" dirty="0"/>
              <a:t>Form30</a:t>
            </a:r>
            <a:r>
              <a:rPr lang="ja-JP" altLang="en-US" sz="1400" b="1" dirty="0"/>
              <a:t>）作成</a:t>
            </a:r>
            <a:endParaRPr lang="en-US" altLang="ja-JP" sz="1400" b="1" dirty="0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004C5B74-756B-44C2-B733-4116F79C6460}"/>
              </a:ext>
            </a:extLst>
          </p:cNvPr>
          <p:cNvCxnSpPr>
            <a:cxnSpLocks/>
          </p:cNvCxnSpPr>
          <p:nvPr/>
        </p:nvCxnSpPr>
        <p:spPr>
          <a:xfrm>
            <a:off x="2602862" y="1652144"/>
            <a:ext cx="0" cy="39001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フローチャート: 処理 11">
            <a:extLst>
              <a:ext uri="{FF2B5EF4-FFF2-40B4-BE49-F238E27FC236}">
                <a16:creationId xmlns:a16="http://schemas.microsoft.com/office/drawing/2014/main" id="{A453225D-983B-4D86-B4CD-1234BCAD9208}"/>
              </a:ext>
            </a:extLst>
          </p:cNvPr>
          <p:cNvSpPr/>
          <p:nvPr/>
        </p:nvSpPr>
        <p:spPr>
          <a:xfrm>
            <a:off x="103143" y="6235539"/>
            <a:ext cx="4970576" cy="363769"/>
          </a:xfrm>
          <a:prstGeom prst="flowChartProcess">
            <a:avLst/>
          </a:prstGeom>
          <a:ln w="38100">
            <a:solidFill>
              <a:srgbClr val="FF0000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/>
              <a:t>受入機関より</a:t>
            </a:r>
            <a:r>
              <a:rPr lang="en-US" altLang="ja-JP" sz="1400" b="1" dirty="0"/>
              <a:t>Cover letter</a:t>
            </a:r>
            <a:r>
              <a:rPr lang="ja-JP" altLang="en-US" sz="1400" b="1" dirty="0"/>
              <a:t>、署名入り</a:t>
            </a:r>
            <a:r>
              <a:rPr lang="en-US" altLang="ja-JP" sz="1400" b="1" dirty="0"/>
              <a:t>Form 30</a:t>
            </a:r>
            <a:r>
              <a:rPr lang="ja-JP" altLang="en-US" sz="1400" b="1" dirty="0"/>
              <a:t>をもらう</a:t>
            </a:r>
            <a:endParaRPr lang="en-US" altLang="ja-JP" sz="1400" b="1" dirty="0"/>
          </a:p>
        </p:txBody>
      </p:sp>
      <p:sp>
        <p:nvSpPr>
          <p:cNvPr id="13" name="フローチャート: 処理 12">
            <a:extLst>
              <a:ext uri="{FF2B5EF4-FFF2-40B4-BE49-F238E27FC236}">
                <a16:creationId xmlns:a16="http://schemas.microsoft.com/office/drawing/2014/main" id="{C4E10576-A65B-4DE1-836B-631236F5F5AB}"/>
              </a:ext>
            </a:extLst>
          </p:cNvPr>
          <p:cNvSpPr/>
          <p:nvPr/>
        </p:nvSpPr>
        <p:spPr>
          <a:xfrm>
            <a:off x="601848" y="7004151"/>
            <a:ext cx="3939803" cy="390011"/>
          </a:xfrm>
          <a:prstGeom prst="flowChartProcess">
            <a:avLst/>
          </a:prstGeom>
          <a:ln w="38100">
            <a:solidFill>
              <a:schemeClr val="tx1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b="1" dirty="0" err="1"/>
              <a:t>eFNS</a:t>
            </a:r>
            <a:r>
              <a:rPr lang="ja-JP" altLang="en-US" sz="1400" b="1" dirty="0"/>
              <a:t>にて必要書類を</a:t>
            </a:r>
            <a:r>
              <a:rPr lang="en-US" altLang="ja-JP" sz="1400" b="1" dirty="0"/>
              <a:t>Upload</a:t>
            </a:r>
            <a:r>
              <a:rPr lang="ja-JP" altLang="en-US" sz="1400" b="1" dirty="0"/>
              <a:t>し提出する</a:t>
            </a:r>
            <a:endParaRPr lang="en-US" altLang="ja-JP" sz="1400" b="1" dirty="0"/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3EDEE137-D9BA-485A-830A-03641442A559}"/>
              </a:ext>
            </a:extLst>
          </p:cNvPr>
          <p:cNvCxnSpPr>
            <a:cxnSpLocks/>
          </p:cNvCxnSpPr>
          <p:nvPr/>
        </p:nvCxnSpPr>
        <p:spPr>
          <a:xfrm>
            <a:off x="2600428" y="5873404"/>
            <a:ext cx="0" cy="33488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87D061DA-0C46-43ED-A595-F3971B4B033F}"/>
              </a:ext>
            </a:extLst>
          </p:cNvPr>
          <p:cNvCxnSpPr>
            <a:cxnSpLocks/>
          </p:cNvCxnSpPr>
          <p:nvPr/>
        </p:nvCxnSpPr>
        <p:spPr>
          <a:xfrm>
            <a:off x="2601919" y="7440636"/>
            <a:ext cx="0" cy="39001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フローチャート: 処理 15">
            <a:extLst>
              <a:ext uri="{FF2B5EF4-FFF2-40B4-BE49-F238E27FC236}">
                <a16:creationId xmlns:a16="http://schemas.microsoft.com/office/drawing/2014/main" id="{4485F502-CAF1-463C-BDA1-8BDB5B0D9B2E}"/>
              </a:ext>
            </a:extLst>
          </p:cNvPr>
          <p:cNvSpPr/>
          <p:nvPr/>
        </p:nvSpPr>
        <p:spPr>
          <a:xfrm>
            <a:off x="542802" y="7833276"/>
            <a:ext cx="4133490" cy="390010"/>
          </a:xfrm>
          <a:prstGeom prst="flowChartProcess">
            <a:avLst/>
          </a:prstGeom>
          <a:ln w="38100">
            <a:solidFill>
              <a:srgbClr val="FF0000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/>
              <a:t>提出書類が受理された後、支払い手続きを行う</a:t>
            </a:r>
            <a:endParaRPr lang="en-US" altLang="ja-JP" sz="1400" b="1" dirty="0"/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7928E036-3719-4730-8BA8-16495802B996}"/>
              </a:ext>
            </a:extLst>
          </p:cNvPr>
          <p:cNvCxnSpPr>
            <a:cxnSpLocks/>
          </p:cNvCxnSpPr>
          <p:nvPr/>
        </p:nvCxnSpPr>
        <p:spPr>
          <a:xfrm>
            <a:off x="2598026" y="8247351"/>
            <a:ext cx="0" cy="39001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フローチャート: 処理 17">
            <a:extLst>
              <a:ext uri="{FF2B5EF4-FFF2-40B4-BE49-F238E27FC236}">
                <a16:creationId xmlns:a16="http://schemas.microsoft.com/office/drawing/2014/main" id="{45EAF2E2-06EF-44CA-9304-F9E8C3B8574C}"/>
              </a:ext>
            </a:extLst>
          </p:cNvPr>
          <p:cNvSpPr/>
          <p:nvPr/>
        </p:nvSpPr>
        <p:spPr>
          <a:xfrm>
            <a:off x="972170" y="8657195"/>
            <a:ext cx="3271350" cy="390012"/>
          </a:xfrm>
          <a:prstGeom prst="flowChartProcess">
            <a:avLst/>
          </a:prstGeom>
          <a:ln w="38100">
            <a:solidFill>
              <a:srgbClr val="FF0000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b="1" dirty="0"/>
              <a:t>Student pass</a:t>
            </a:r>
            <a:r>
              <a:rPr lang="ja-JP" altLang="en-US" sz="1400" b="1" dirty="0"/>
              <a:t>を取得</a:t>
            </a:r>
            <a:endParaRPr lang="en-US" altLang="ja-JP" sz="1400" b="1" dirty="0"/>
          </a:p>
        </p:txBody>
      </p:sp>
      <p:sp>
        <p:nvSpPr>
          <p:cNvPr id="19" name="テキスト ボックス 16">
            <a:extLst>
              <a:ext uri="{FF2B5EF4-FFF2-40B4-BE49-F238E27FC236}">
                <a16:creationId xmlns:a16="http://schemas.microsoft.com/office/drawing/2014/main" id="{0AB69D1F-1928-4780-A9F2-3743E6E1798D}"/>
              </a:ext>
            </a:extLst>
          </p:cNvPr>
          <p:cNvSpPr txBox="1"/>
          <p:nvPr/>
        </p:nvSpPr>
        <p:spPr>
          <a:xfrm>
            <a:off x="6063694" y="4043829"/>
            <a:ext cx="20561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/>
              <a:t>（学生</a:t>
            </a:r>
            <a:r>
              <a:rPr lang="en-US" altLang="ja-JP" sz="1400" dirty="0"/>
              <a:t>/PHASE</a:t>
            </a:r>
            <a:r>
              <a:rPr lang="ja-JP" altLang="en-US" sz="1400" dirty="0"/>
              <a:t>事務局）</a:t>
            </a:r>
            <a:endParaRPr lang="en-US" sz="1400" dirty="0"/>
          </a:p>
        </p:txBody>
      </p:sp>
      <p:sp>
        <p:nvSpPr>
          <p:cNvPr id="21" name="フローチャート: 処理 20">
            <a:extLst>
              <a:ext uri="{FF2B5EF4-FFF2-40B4-BE49-F238E27FC236}">
                <a16:creationId xmlns:a16="http://schemas.microsoft.com/office/drawing/2014/main" id="{BAA18A85-9BA7-4D11-B784-0DFC3B39E9A6}"/>
              </a:ext>
            </a:extLst>
          </p:cNvPr>
          <p:cNvSpPr/>
          <p:nvPr/>
        </p:nvSpPr>
        <p:spPr>
          <a:xfrm>
            <a:off x="542802" y="2895654"/>
            <a:ext cx="3974467" cy="390011"/>
          </a:xfrm>
          <a:prstGeom prst="flowChartProcess">
            <a:avLst/>
          </a:prstGeom>
          <a:ln w="38100">
            <a:solidFill>
              <a:schemeClr val="tx1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/>
              <a:t>弁護士より卒業証明書に</a:t>
            </a:r>
            <a:r>
              <a:rPr lang="en-US" altLang="ja-JP" sz="1400" b="1" dirty="0"/>
              <a:t>Certified</a:t>
            </a:r>
            <a:r>
              <a:rPr lang="ja-JP" altLang="en-US" sz="1400" b="1" dirty="0"/>
              <a:t>をしてもらう</a:t>
            </a:r>
            <a:endParaRPr lang="en-US" altLang="ja-JP" sz="1400" b="1" dirty="0"/>
          </a:p>
        </p:txBody>
      </p:sp>
      <p:sp>
        <p:nvSpPr>
          <p:cNvPr id="22" name="フローチャート: 処理 21">
            <a:extLst>
              <a:ext uri="{FF2B5EF4-FFF2-40B4-BE49-F238E27FC236}">
                <a16:creationId xmlns:a16="http://schemas.microsoft.com/office/drawing/2014/main" id="{49FCB7E4-42EA-4EDC-8262-FFE9A421D699}"/>
              </a:ext>
            </a:extLst>
          </p:cNvPr>
          <p:cNvSpPr/>
          <p:nvPr/>
        </p:nvSpPr>
        <p:spPr>
          <a:xfrm>
            <a:off x="542802" y="4499660"/>
            <a:ext cx="4275256" cy="436017"/>
          </a:xfrm>
          <a:prstGeom prst="flowChartProcess">
            <a:avLst/>
          </a:prstGeom>
          <a:ln w="38100">
            <a:solidFill>
              <a:srgbClr val="FF0000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b="1" dirty="0"/>
              <a:t>Commitment letter for funds</a:t>
            </a:r>
            <a:r>
              <a:rPr lang="ja-JP" altLang="en-US" sz="1400" b="1" dirty="0"/>
              <a:t>を作成し、拠点に送付</a:t>
            </a:r>
            <a:endParaRPr lang="en-US" altLang="ja-JP" sz="1400" b="1" dirty="0"/>
          </a:p>
        </p:txBody>
      </p:sp>
      <p:sp>
        <p:nvSpPr>
          <p:cNvPr id="23" name="加算記号 22">
            <a:extLst>
              <a:ext uri="{FF2B5EF4-FFF2-40B4-BE49-F238E27FC236}">
                <a16:creationId xmlns:a16="http://schemas.microsoft.com/office/drawing/2014/main" id="{3D7C210E-B468-4C0F-8EC1-6CF31B697AD9}"/>
              </a:ext>
            </a:extLst>
          </p:cNvPr>
          <p:cNvSpPr/>
          <p:nvPr/>
        </p:nvSpPr>
        <p:spPr>
          <a:xfrm>
            <a:off x="2381063" y="2503572"/>
            <a:ext cx="409071" cy="39001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フローチャート: 処理 23">
            <a:extLst>
              <a:ext uri="{FF2B5EF4-FFF2-40B4-BE49-F238E27FC236}">
                <a16:creationId xmlns:a16="http://schemas.microsoft.com/office/drawing/2014/main" id="{8647F28E-E27F-4F1B-A2BE-EE02F150EA2E}"/>
              </a:ext>
            </a:extLst>
          </p:cNvPr>
          <p:cNvSpPr/>
          <p:nvPr/>
        </p:nvSpPr>
        <p:spPr>
          <a:xfrm>
            <a:off x="754167" y="3760015"/>
            <a:ext cx="3763102" cy="390011"/>
          </a:xfrm>
          <a:prstGeom prst="flowChartProcess">
            <a:avLst/>
          </a:prstGeom>
          <a:ln w="38100">
            <a:solidFill>
              <a:srgbClr val="FF0000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/>
              <a:t>受入機関より</a:t>
            </a:r>
            <a:r>
              <a:rPr lang="en-US" altLang="ja-JP" sz="1400" b="1" dirty="0"/>
              <a:t>Registration certificate</a:t>
            </a:r>
            <a:r>
              <a:rPr lang="ja-JP" altLang="en-US" sz="1400" b="1" dirty="0"/>
              <a:t>をもらう</a:t>
            </a:r>
            <a:endParaRPr lang="en-US" altLang="ja-JP" sz="1400" b="1" dirty="0"/>
          </a:p>
        </p:txBody>
      </p:sp>
      <p:sp>
        <p:nvSpPr>
          <p:cNvPr id="25" name="加算記号 24">
            <a:extLst>
              <a:ext uri="{FF2B5EF4-FFF2-40B4-BE49-F238E27FC236}">
                <a16:creationId xmlns:a16="http://schemas.microsoft.com/office/drawing/2014/main" id="{D3AA21F6-4E29-4E79-8E5D-57050C71920E}"/>
              </a:ext>
            </a:extLst>
          </p:cNvPr>
          <p:cNvSpPr/>
          <p:nvPr/>
        </p:nvSpPr>
        <p:spPr>
          <a:xfrm>
            <a:off x="2388431" y="3323832"/>
            <a:ext cx="409071" cy="39001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加算記号 25">
            <a:extLst>
              <a:ext uri="{FF2B5EF4-FFF2-40B4-BE49-F238E27FC236}">
                <a16:creationId xmlns:a16="http://schemas.microsoft.com/office/drawing/2014/main" id="{98D9E3A4-5D7C-4D1E-ACB8-5094A011C031}"/>
              </a:ext>
            </a:extLst>
          </p:cNvPr>
          <p:cNvSpPr/>
          <p:nvPr/>
        </p:nvSpPr>
        <p:spPr>
          <a:xfrm>
            <a:off x="2381063" y="4136059"/>
            <a:ext cx="409071" cy="39001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B1B7C91A-7497-45A4-B954-FBCDB63C01BA}"/>
              </a:ext>
            </a:extLst>
          </p:cNvPr>
          <p:cNvCxnSpPr>
            <a:cxnSpLocks/>
          </p:cNvCxnSpPr>
          <p:nvPr/>
        </p:nvCxnSpPr>
        <p:spPr>
          <a:xfrm>
            <a:off x="2607845" y="6659468"/>
            <a:ext cx="0" cy="33488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フローチャート: 処理 26">
            <a:extLst>
              <a:ext uri="{FF2B5EF4-FFF2-40B4-BE49-F238E27FC236}">
                <a16:creationId xmlns:a16="http://schemas.microsoft.com/office/drawing/2014/main" id="{1AC125CC-E647-4798-B841-D1817C46C0E2}"/>
              </a:ext>
            </a:extLst>
          </p:cNvPr>
          <p:cNvSpPr/>
          <p:nvPr/>
        </p:nvSpPr>
        <p:spPr>
          <a:xfrm>
            <a:off x="5325349" y="3961595"/>
            <a:ext cx="818816" cy="390011"/>
          </a:xfrm>
          <a:prstGeom prst="flowChartProcess">
            <a:avLst/>
          </a:prstGeom>
          <a:ln w="38100">
            <a:solidFill>
              <a:srgbClr val="FF0000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400" b="1" dirty="0"/>
          </a:p>
        </p:txBody>
      </p:sp>
      <p:sp>
        <p:nvSpPr>
          <p:cNvPr id="29" name="フローチャート: 処理 28">
            <a:extLst>
              <a:ext uri="{FF2B5EF4-FFF2-40B4-BE49-F238E27FC236}">
                <a16:creationId xmlns:a16="http://schemas.microsoft.com/office/drawing/2014/main" id="{1133E2AC-9BC2-4D86-91F7-B3D75BE63F60}"/>
              </a:ext>
            </a:extLst>
          </p:cNvPr>
          <p:cNvSpPr/>
          <p:nvPr/>
        </p:nvSpPr>
        <p:spPr>
          <a:xfrm>
            <a:off x="5325350" y="4597389"/>
            <a:ext cx="818816" cy="450439"/>
          </a:xfrm>
          <a:prstGeom prst="flowChartProcess">
            <a:avLst/>
          </a:prstGeom>
          <a:ln w="38100">
            <a:solidFill>
              <a:schemeClr val="tx1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400" b="1" dirty="0"/>
          </a:p>
        </p:txBody>
      </p:sp>
      <p:sp>
        <p:nvSpPr>
          <p:cNvPr id="30" name="テキスト ボックス 16">
            <a:extLst>
              <a:ext uri="{FF2B5EF4-FFF2-40B4-BE49-F238E27FC236}">
                <a16:creationId xmlns:a16="http://schemas.microsoft.com/office/drawing/2014/main" id="{A8BE174F-6389-424E-900A-7F0433E9C09A}"/>
              </a:ext>
            </a:extLst>
          </p:cNvPr>
          <p:cNvSpPr txBox="1"/>
          <p:nvPr/>
        </p:nvSpPr>
        <p:spPr>
          <a:xfrm>
            <a:off x="6088510" y="4731086"/>
            <a:ext cx="1622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/>
              <a:t>（ケニア拠点）</a:t>
            </a:r>
            <a:endParaRPr lang="en-US" sz="1400" dirty="0"/>
          </a:p>
        </p:txBody>
      </p:sp>
      <p:sp>
        <p:nvSpPr>
          <p:cNvPr id="31" name="テキスト ボックス 16">
            <a:extLst>
              <a:ext uri="{FF2B5EF4-FFF2-40B4-BE49-F238E27FC236}">
                <a16:creationId xmlns:a16="http://schemas.microsoft.com/office/drawing/2014/main" id="{DE7C3D9F-2C95-44C0-83D5-930CF0C7F50C}"/>
              </a:ext>
            </a:extLst>
          </p:cNvPr>
          <p:cNvSpPr txBox="1"/>
          <p:nvPr/>
        </p:nvSpPr>
        <p:spPr>
          <a:xfrm>
            <a:off x="5460190" y="3509217"/>
            <a:ext cx="1622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/>
              <a:t>（担当部局）</a:t>
            </a:r>
            <a:endParaRPr lang="en-US" sz="1400" dirty="0"/>
          </a:p>
        </p:txBody>
      </p:sp>
      <p:sp>
        <p:nvSpPr>
          <p:cNvPr id="32" name="テキスト ボックス 16">
            <a:extLst>
              <a:ext uri="{FF2B5EF4-FFF2-40B4-BE49-F238E27FC236}">
                <a16:creationId xmlns:a16="http://schemas.microsoft.com/office/drawing/2014/main" id="{E9DEE60D-A960-41E5-B4AB-3600C13DDC77}"/>
              </a:ext>
            </a:extLst>
          </p:cNvPr>
          <p:cNvSpPr txBox="1"/>
          <p:nvPr/>
        </p:nvSpPr>
        <p:spPr>
          <a:xfrm>
            <a:off x="2600428" y="5900516"/>
            <a:ext cx="5035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/>
              <a:t>（</a:t>
            </a:r>
            <a:r>
              <a:rPr lang="en-US" altLang="ja-JP" sz="1400" dirty="0"/>
              <a:t>※</a:t>
            </a:r>
            <a:r>
              <a:rPr lang="ja-JP" altLang="en-US" sz="1400" dirty="0"/>
              <a:t>部局より受入機関にリクエストレターを作成・添付）</a:t>
            </a:r>
            <a:endParaRPr lang="en-US" sz="1400" dirty="0"/>
          </a:p>
        </p:txBody>
      </p:sp>
      <p:sp>
        <p:nvSpPr>
          <p:cNvPr id="33" name="テキスト ボックス 16">
            <a:extLst>
              <a:ext uri="{FF2B5EF4-FFF2-40B4-BE49-F238E27FC236}">
                <a16:creationId xmlns:a16="http://schemas.microsoft.com/office/drawing/2014/main" id="{E168521B-2F08-4BA1-AECE-9170F000299D}"/>
              </a:ext>
            </a:extLst>
          </p:cNvPr>
          <p:cNvSpPr txBox="1"/>
          <p:nvPr/>
        </p:nvSpPr>
        <p:spPr>
          <a:xfrm>
            <a:off x="4381865" y="74989"/>
            <a:ext cx="4323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/>
              <a:t>（</a:t>
            </a:r>
            <a:r>
              <a:rPr lang="en-US" altLang="ja-JP" sz="1400" dirty="0"/>
              <a:t>※</a:t>
            </a:r>
            <a:r>
              <a:rPr lang="ja-JP" altLang="en-US" sz="1400" dirty="0"/>
              <a:t>部局より受入機関にリクエストレターを送付）</a:t>
            </a:r>
            <a:endParaRPr lang="en-US" sz="1400" dirty="0"/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51B1E17A-6E2D-470B-B634-2376E8869F1F}"/>
              </a:ext>
            </a:extLst>
          </p:cNvPr>
          <p:cNvCxnSpPr>
            <a:cxnSpLocks/>
          </p:cNvCxnSpPr>
          <p:nvPr/>
        </p:nvCxnSpPr>
        <p:spPr>
          <a:xfrm>
            <a:off x="4381865" y="8863717"/>
            <a:ext cx="55589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フローチャート: 処理 34">
            <a:extLst>
              <a:ext uri="{FF2B5EF4-FFF2-40B4-BE49-F238E27FC236}">
                <a16:creationId xmlns:a16="http://schemas.microsoft.com/office/drawing/2014/main" id="{B974C973-A3C0-4454-8DCC-47CF19D8E21D}"/>
              </a:ext>
            </a:extLst>
          </p:cNvPr>
          <p:cNvSpPr/>
          <p:nvPr/>
        </p:nvSpPr>
        <p:spPr>
          <a:xfrm>
            <a:off x="5034920" y="8655405"/>
            <a:ext cx="2353432" cy="427567"/>
          </a:xfrm>
          <a:prstGeom prst="flowChartProcess">
            <a:avLst/>
          </a:prstGeom>
          <a:ln w="38100">
            <a:solidFill>
              <a:srgbClr val="FF0000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/>
              <a:t>外国人登録・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申請・取得</a:t>
            </a:r>
            <a:endParaRPr lang="en-US" altLang="ja-JP" sz="1400" b="1" dirty="0"/>
          </a:p>
        </p:txBody>
      </p:sp>
    </p:spTree>
    <p:extLst>
      <p:ext uri="{BB962C8B-B14F-4D97-AF65-F5344CB8AC3E}">
        <p14:creationId xmlns:p14="http://schemas.microsoft.com/office/powerpoint/2010/main" val="1325183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485</TotalTime>
  <Words>179</Words>
  <Application>Microsoft Office PowerPoint</Application>
  <PresentationFormat>画面に合わせる (16:9)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吉野 龍史</dc:creator>
  <cp:lastModifiedBy>吉野 龍史</cp:lastModifiedBy>
  <cp:revision>6</cp:revision>
  <dcterms:created xsi:type="dcterms:W3CDTF">2021-09-15T12:45:19Z</dcterms:created>
  <dcterms:modified xsi:type="dcterms:W3CDTF">2021-11-18T07:22:37Z</dcterms:modified>
</cp:coreProperties>
</file>